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nap.berkeley.edu/snapsource/snap.html#present:Username=embee&amp;ProjectName=Arm" TargetMode="External"/><Relationship Id="rId2" Type="http://schemas.openxmlformats.org/officeDocument/2006/relationships/hyperlink" Target="http://snap.berkeley.edu/snapsource/snap.html#present:Username=embee&amp;ProjectName=Baum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nap.berkeley.edu/snapsource/snap.html#present:Username=embee&amp;ProjectName=higherOrderFunctions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tm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05789" y="786063"/>
            <a:ext cx="7770001" cy="426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57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155441" y="628259"/>
            <a:ext cx="5848952" cy="4023360"/>
          </a:xfrm>
        </p:spPr>
        <p:txBody>
          <a:bodyPr/>
          <a:lstStyle/>
          <a:p>
            <a:r>
              <a:rPr lang="de-DE" sz="2400" b="1" dirty="0"/>
              <a:t>Beispiele</a:t>
            </a:r>
            <a:endParaRPr lang="de-DE" b="1" dirty="0"/>
          </a:p>
        </p:txBody>
      </p:sp>
      <p:sp>
        <p:nvSpPr>
          <p:cNvPr id="4" name="Inhaltsplatzhalter 4"/>
          <p:cNvSpPr txBox="1">
            <a:spLocks/>
          </p:cNvSpPr>
          <p:nvPr/>
        </p:nvSpPr>
        <p:spPr>
          <a:xfrm>
            <a:off x="1155441" y="1951733"/>
            <a:ext cx="10049970" cy="402336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/>
              <a:t>Baum</a:t>
            </a:r>
          </a:p>
          <a:p>
            <a:r>
              <a:rPr lang="de-DE" sz="2100" dirty="0">
                <a:hlinkClick r:id="rId2"/>
              </a:rPr>
              <a:t>http://snap.berkeley.edu/snapsource/snap.html#present:Username=embee&amp;ProjectName=Baum1</a:t>
            </a:r>
            <a:r>
              <a:rPr lang="de-DE" sz="2100" dirty="0"/>
              <a:t> </a:t>
            </a:r>
          </a:p>
          <a:p>
            <a:r>
              <a:rPr lang="de-DE" sz="2400" dirty="0"/>
              <a:t>Arm: </a:t>
            </a:r>
            <a:r>
              <a:rPr lang="de-DE" sz="2100" dirty="0">
                <a:hlinkClick r:id="rId3"/>
              </a:rPr>
              <a:t>http://snap.berkeley.edu/snapsource/snap.html#present:Username=embee&amp;ProjectName=Arm</a:t>
            </a:r>
            <a:r>
              <a:rPr lang="de-DE" sz="2100" dirty="0"/>
              <a:t> </a:t>
            </a:r>
            <a:endParaRPr lang="de-DE" sz="2400" dirty="0"/>
          </a:p>
          <a:p>
            <a:r>
              <a:rPr lang="de-DE" sz="2400" dirty="0"/>
              <a:t>Listen</a:t>
            </a:r>
          </a:p>
          <a:p>
            <a:r>
              <a:rPr lang="de-DE" sz="2100" dirty="0">
                <a:hlinkClick r:id="rId4"/>
              </a:rPr>
              <a:t>http://snap.berkeley.edu/snapsource/snap.html#present:Username=embee&amp;ProjectName=higherOrderFunctions1</a:t>
            </a:r>
            <a:r>
              <a:rPr lang="de-DE" sz="2100" dirty="0"/>
              <a:t> </a:t>
            </a:r>
          </a:p>
          <a:p>
            <a:r>
              <a:rPr lang="de-DE" sz="2400" b="1" dirty="0"/>
              <a:t>Ergänzungen:</a:t>
            </a:r>
          </a:p>
          <a:p>
            <a:r>
              <a:rPr lang="de-DE" sz="2400" dirty="0"/>
              <a:t>Lego NXT</a:t>
            </a:r>
          </a:p>
          <a:p>
            <a:r>
              <a:rPr lang="de-DE" sz="2400" dirty="0" err="1"/>
              <a:t>Scratch</a:t>
            </a:r>
            <a:r>
              <a:rPr lang="de-DE" sz="2400" dirty="0"/>
              <a:t> Import möglich</a:t>
            </a:r>
          </a:p>
          <a:p>
            <a:r>
              <a:rPr lang="de-DE" sz="2400" dirty="0"/>
              <a:t>Prozedur Variablen möglich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9763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/>
              <a:t>Brian Harvey (UC Berkeley) und Jens </a:t>
            </a:r>
            <a:r>
              <a:rPr lang="de-DE" sz="2400" dirty="0" err="1"/>
              <a:t>Mönig</a:t>
            </a:r>
            <a:r>
              <a:rPr lang="de-DE" sz="2400" dirty="0"/>
              <a:t> (deutscher Jurist (!) und Softwareentwickler) </a:t>
            </a:r>
          </a:p>
          <a:p>
            <a:r>
              <a:rPr lang="en-US" sz="2400" dirty="0" err="1"/>
              <a:t>Vorläufer</a:t>
            </a:r>
            <a:r>
              <a:rPr lang="en-US" sz="2400" dirty="0"/>
              <a:t>: BYOB (Build Your Own Blocks) </a:t>
            </a:r>
          </a:p>
          <a:p>
            <a:r>
              <a:rPr lang="de-DE" sz="2400" dirty="0">
                <a:sym typeface="Wingdings" panose="05000000000000000000" pitchFamily="2" charset="2"/>
              </a:rPr>
              <a:t></a:t>
            </a:r>
            <a:r>
              <a:rPr lang="de-DE" sz="2400" dirty="0"/>
              <a:t>Eigene Blöcke (Funktionen) definieren </a:t>
            </a:r>
          </a:p>
          <a:p>
            <a:r>
              <a:rPr lang="de-DE" sz="2400" dirty="0"/>
              <a:t>First-Class </a:t>
            </a:r>
            <a:r>
              <a:rPr lang="de-DE" sz="2400" dirty="0" err="1"/>
              <a:t>functions</a:t>
            </a:r>
            <a:r>
              <a:rPr lang="de-DE" sz="2400" dirty="0"/>
              <a:t> (Blöcke als Variableninhalte, Funktionsparameter und –</a:t>
            </a:r>
            <a:r>
              <a:rPr lang="de-DE" sz="2400" dirty="0" err="1"/>
              <a:t>ergebnisse</a:t>
            </a:r>
            <a:r>
              <a:rPr lang="de-DE" sz="2400" dirty="0"/>
              <a:t>) </a:t>
            </a:r>
          </a:p>
          <a:p>
            <a:r>
              <a:rPr lang="de-DE" sz="2400" dirty="0"/>
              <a:t>prozedurale, objektorientierte, funktionale Programmierung möglich </a:t>
            </a:r>
          </a:p>
          <a:p>
            <a:r>
              <a:rPr lang="en-US" sz="2400" i="1" dirty="0"/>
              <a:t>„Snap! is Scheme disguised as Scratch.“ </a:t>
            </a:r>
            <a:endParaRPr lang="en-US" sz="2400" dirty="0"/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19201" y="466273"/>
            <a:ext cx="1507957" cy="82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786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Snap muss nicht installiert werden, sondern </a:t>
            </a:r>
          </a:p>
          <a:p>
            <a:r>
              <a:rPr lang="de-DE" sz="2800" dirty="0"/>
              <a:t>• läuft als JavaScript-Anwendung im Browser. </a:t>
            </a:r>
          </a:p>
          <a:p>
            <a:r>
              <a:rPr lang="de-DE" sz="2800" dirty="0"/>
              <a:t>• Programme speichern </a:t>
            </a:r>
          </a:p>
          <a:p>
            <a:r>
              <a:rPr lang="de-DE" sz="2800" dirty="0"/>
              <a:t>– in der Snap-Cloud oder </a:t>
            </a:r>
          </a:p>
          <a:p>
            <a:r>
              <a:rPr lang="de-DE" sz="2800" dirty="0"/>
              <a:t>– als XML-Datei lokal </a:t>
            </a:r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19201" y="466273"/>
            <a:ext cx="1507957" cy="82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160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97280" y="1845734"/>
            <a:ext cx="5167162" cy="4023360"/>
          </a:xfrm>
        </p:spPr>
        <p:txBody>
          <a:bodyPr/>
          <a:lstStyle/>
          <a:p>
            <a:r>
              <a:rPr lang="de-DE" sz="3600" b="1" dirty="0"/>
              <a:t>Aufgabe: 72 Quadrate </a:t>
            </a:r>
          </a:p>
          <a:p>
            <a:r>
              <a:rPr lang="de-DE" sz="2400" dirty="0"/>
              <a:t>•Erstellen Sie einen neuen Block </a:t>
            </a:r>
            <a:r>
              <a:rPr lang="de-DE" sz="2400" b="1" dirty="0"/>
              <a:t>Quadrat</a:t>
            </a:r>
            <a:r>
              <a:rPr lang="de-DE" sz="2400" dirty="0"/>
              <a:t>, der ein Quadrat der Seitenlänge 100 zeichnet. </a:t>
            </a:r>
          </a:p>
          <a:p>
            <a:r>
              <a:rPr lang="de-DE" sz="2400" dirty="0"/>
              <a:t>•Verwenden Sie </a:t>
            </a:r>
            <a:r>
              <a:rPr lang="de-DE" sz="2400" b="1" dirty="0"/>
              <a:t>Quadrat</a:t>
            </a:r>
            <a:r>
              <a:rPr lang="de-DE" sz="2400" dirty="0"/>
              <a:t>, um die nebenstehende Grafik zu erzeugen </a:t>
            </a:r>
          </a:p>
          <a:p>
            <a:r>
              <a:rPr lang="de-DE" sz="2400" dirty="0"/>
              <a:t>•Experimentieren Sie mit Farben, Strichstärken, Winkeln, … </a:t>
            </a:r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19201" y="466273"/>
            <a:ext cx="1507957" cy="828131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900" y="1845734"/>
            <a:ext cx="3820575" cy="3617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9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19201" y="466273"/>
            <a:ext cx="1507957" cy="828131"/>
          </a:xfrm>
          <a:prstGeom prst="rect">
            <a:avLst/>
          </a:prstGeom>
        </p:spPr>
      </p:pic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097280" y="1845734"/>
            <a:ext cx="5848952" cy="4023360"/>
          </a:xfrm>
        </p:spPr>
        <p:txBody>
          <a:bodyPr/>
          <a:lstStyle/>
          <a:p>
            <a:r>
              <a:rPr lang="de-DE" sz="2400" b="1" dirty="0"/>
              <a:t>Parametrisieren</a:t>
            </a:r>
            <a:endParaRPr lang="de-DE" b="1" dirty="0"/>
          </a:p>
        </p:txBody>
      </p:sp>
      <p:pic>
        <p:nvPicPr>
          <p:cNvPr id="6" name="Grafik 5" descr="Bildschirmausschnit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4393" y="1845734"/>
            <a:ext cx="4104766" cy="383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128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19201" y="466273"/>
            <a:ext cx="1507957" cy="828131"/>
          </a:xfrm>
          <a:prstGeom prst="rect">
            <a:avLst/>
          </a:prstGeom>
        </p:spPr>
      </p:pic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097280" y="1845734"/>
            <a:ext cx="5848952" cy="4023360"/>
          </a:xfrm>
        </p:spPr>
        <p:txBody>
          <a:bodyPr/>
          <a:lstStyle/>
          <a:p>
            <a:r>
              <a:rPr lang="de-DE" sz="2400" b="1" dirty="0"/>
              <a:t>Parametrisieren</a:t>
            </a:r>
            <a:endParaRPr lang="de-DE" b="1" dirty="0"/>
          </a:p>
        </p:txBody>
      </p:sp>
      <p:pic>
        <p:nvPicPr>
          <p:cNvPr id="6" name="Grafik 5" descr="Bildschirmausschnit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4393" y="1845734"/>
            <a:ext cx="4104766" cy="383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207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155441" y="628259"/>
            <a:ext cx="5848952" cy="4023360"/>
          </a:xfrm>
        </p:spPr>
        <p:txBody>
          <a:bodyPr/>
          <a:lstStyle/>
          <a:p>
            <a:r>
              <a:rPr lang="de-DE" sz="2400" b="1" dirty="0"/>
              <a:t>Das Haus vom Nikolaus</a:t>
            </a:r>
            <a:endParaRPr lang="de-DE" b="1" dirty="0"/>
          </a:p>
        </p:txBody>
      </p:sp>
      <p:pic>
        <p:nvPicPr>
          <p:cNvPr id="3" name="Grafik 2" descr="Bildschirmausschnit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441" y="1871934"/>
            <a:ext cx="5968724" cy="4223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824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155441" y="628259"/>
            <a:ext cx="5848952" cy="4023360"/>
          </a:xfrm>
        </p:spPr>
        <p:txBody>
          <a:bodyPr/>
          <a:lstStyle/>
          <a:p>
            <a:r>
              <a:rPr lang="de-DE" sz="2400" b="1" dirty="0"/>
              <a:t>Das Haus vom Nikolaus</a:t>
            </a:r>
            <a:endParaRPr lang="de-DE" b="1" dirty="0"/>
          </a:p>
        </p:txBody>
      </p:sp>
      <p:pic>
        <p:nvPicPr>
          <p:cNvPr id="3" name="Grafik 2" descr="Bildschirmausschnit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5673" y="492313"/>
            <a:ext cx="1582864" cy="1119919"/>
          </a:xfrm>
          <a:prstGeom prst="rect">
            <a:avLst/>
          </a:prstGeom>
        </p:spPr>
      </p:pic>
      <p:pic>
        <p:nvPicPr>
          <p:cNvPr id="4" name="Grafik 3" descr="Bildschirmausschnit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8167" y="628259"/>
            <a:ext cx="7097115" cy="5601482"/>
          </a:xfrm>
          <a:prstGeom prst="rect">
            <a:avLst/>
          </a:prstGeom>
        </p:spPr>
      </p:pic>
      <p:pic>
        <p:nvPicPr>
          <p:cNvPr id="2" name="Grafik 1" descr="Bildschirmausschnit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854" y="3610000"/>
            <a:ext cx="3192371" cy="179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120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155441" y="628259"/>
            <a:ext cx="5848952" cy="4023360"/>
          </a:xfrm>
        </p:spPr>
        <p:txBody>
          <a:bodyPr/>
          <a:lstStyle/>
          <a:p>
            <a:r>
              <a:rPr lang="de-DE" sz="2400" b="1" dirty="0"/>
              <a:t>Variable</a:t>
            </a:r>
            <a:endParaRPr lang="de-DE" b="1" dirty="0"/>
          </a:p>
        </p:txBody>
      </p:sp>
      <p:pic>
        <p:nvPicPr>
          <p:cNvPr id="6" name="Grafik 5" descr="Bildschirmausschnit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199" y="489586"/>
            <a:ext cx="5634201" cy="5473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138129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163</Words>
  <Application>Microsoft Office PowerPoint</Application>
  <PresentationFormat>Breitbild</PresentationFormat>
  <Paragraphs>30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Rückblick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Gerhard Brandhofer</dc:creator>
  <cp:lastModifiedBy>Gerhard Brandhofer</cp:lastModifiedBy>
  <cp:revision>3</cp:revision>
  <dcterms:created xsi:type="dcterms:W3CDTF">2016-10-24T06:49:01Z</dcterms:created>
  <dcterms:modified xsi:type="dcterms:W3CDTF">2016-10-24T07:13:07Z</dcterms:modified>
</cp:coreProperties>
</file>