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63" r:id="rId6"/>
    <p:sldId id="264" r:id="rId7"/>
    <p:sldId id="265" r:id="rId8"/>
    <p:sldId id="286" r:id="rId9"/>
    <p:sldId id="287" r:id="rId10"/>
    <p:sldId id="290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FF"/>
    <a:srgbClr val="3399FF"/>
    <a:srgbClr val="FF00FF"/>
    <a:srgbClr val="6666FF"/>
    <a:srgbClr val="339933"/>
    <a:srgbClr val="0000FF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F8F1-965D-47F7-90AD-12F43848E5B8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E91D7-A74B-467C-B658-B3CAA2A46974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9B61-B9D1-4DF2-91B1-BEBAD2FC38E5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CAC315-D1BC-4660-9F23-7B503276B786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A0B7CD-6605-4F0D-991F-83A3BB28E022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0BD9B0-0237-4BE9-9797-79107A545876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35008-F018-4440-A31C-1DF303EB0FAE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C8552-B23A-4B80-AF15-27FA9A03766A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DCCD-F73A-469D-A7E2-4F74080816C5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AB66-C3D2-46CD-A245-96A4EF6D1EB7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56B38-CE12-4CCA-A69B-8223DD994484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06C1-B23A-4758-844C-BF1163D73B05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688BC-BFAB-4595-976E-50B8C8D62AC1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3DEA5-1890-430C-8154-E43DBEE1313E}" type="slidenum">
              <a:rPr lang="es-ES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3F2967-2F8F-4584-955D-A97C185FF632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33400"/>
            <a:ext cx="3540125" cy="6096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470025"/>
          </a:xfrm>
        </p:spPr>
        <p:txBody>
          <a:bodyPr/>
          <a:lstStyle/>
          <a:p>
            <a:r>
              <a:rPr lang="es-ES" sz="6200" b="1">
                <a:solidFill>
                  <a:srgbClr val="FFFF00"/>
                </a:solidFill>
              </a:rPr>
              <a:t>THE WATER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b="1">
                <a:solidFill>
                  <a:srgbClr val="FF00FF"/>
                </a:solidFill>
                <a:latin typeface="Californian FB" pitchFamily="18" charset="0"/>
              </a:rPr>
              <a:t>Sing the water cycle song!</a:t>
            </a:r>
            <a:endParaRPr lang="es-ES">
              <a:solidFill>
                <a:srgbClr val="FF00FF"/>
              </a:solidFill>
              <a:latin typeface="Californian FB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b="1" u="sng">
                <a:solidFill>
                  <a:srgbClr val="3399FF"/>
                </a:solidFill>
              </a:rPr>
              <a:t>WATER CYCLE SONG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400"/>
              <a:t>Sang to the tune She’ll be coming around the mountain.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1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Water travels in a cycle, yes it does,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(use pointer finder to make a big circle)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Water travels in a cycle, yes it does,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(repeat finger cycle)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It goes up as </a:t>
            </a:r>
            <a:r>
              <a:rPr lang="en-GB" sz="2000" b="1" i="1"/>
              <a:t>evaporation</a:t>
            </a: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(move hands up to the sky)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Forms clouds as </a:t>
            </a:r>
            <a:r>
              <a:rPr lang="en-GB" sz="2000" b="1" i="1"/>
              <a:t>condensation</a:t>
            </a: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(make a cloud overhead with arms)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Then comes down as </a:t>
            </a:r>
            <a:r>
              <a:rPr lang="en-GB" sz="2000" b="1" i="1"/>
              <a:t>precipitation</a:t>
            </a:r>
            <a:r>
              <a:rPr lang="en-GB" sz="2000"/>
              <a:t>, yes it does!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(sprinkle with fingers while bringing arms down in front of you)</a:t>
            </a:r>
            <a:endParaRPr lang="es-ES" sz="2000"/>
          </a:p>
        </p:txBody>
      </p:sp>
      <p:pic>
        <p:nvPicPr>
          <p:cNvPr id="53252" name="Picture 4" descr="notas_musi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95600"/>
            <a:ext cx="3486150" cy="240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33CC"/>
                </a:solidFill>
                <a:latin typeface="Baskerville Old Face" pitchFamily="18" charset="0"/>
              </a:rPr>
              <a:t>What do you know about water?</a:t>
            </a:r>
          </a:p>
        </p:txBody>
      </p:sp>
      <p:pic>
        <p:nvPicPr>
          <p:cNvPr id="37891" name="Picture 3" descr="16193c1118c3097bffaf6237cccd8ef0ravine_vicfalls_400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43000"/>
            <a:ext cx="3810000" cy="5715000"/>
          </a:xfrm>
        </p:spPr>
      </p:pic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267200" cy="495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sz="2400" b="1"/>
              <a:t>Why is The Earth called “The blue planet”?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What happens when water is at 100ºC?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When does it rain/ snow?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Where does the water of the rivers go?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What can you do with water?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Do you waste water?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" sz="2400" b="1"/>
          </a:p>
          <a:p>
            <a:pPr>
              <a:spcBef>
                <a:spcPct val="50000"/>
              </a:spcBef>
            </a:pPr>
            <a:endParaRPr lang="es-ES" sz="2400" b="1"/>
          </a:p>
          <a:p>
            <a:endParaRPr lang="es-ES" sz="2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u="sng">
                <a:solidFill>
                  <a:srgbClr val="FF6600"/>
                </a:solidFill>
              </a:rPr>
              <a:t>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s-ES"/>
          </a:p>
          <a:p>
            <a:endParaRPr lang="es-ES"/>
          </a:p>
        </p:txBody>
      </p:sp>
      <p:pic>
        <p:nvPicPr>
          <p:cNvPr id="7172" name="Picture 4" descr="swatercyc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8388"/>
            <a:ext cx="76962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981200" y="3048000"/>
            <a:ext cx="546258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/>
              <a:t>The earth has a limited </a:t>
            </a:r>
          </a:p>
          <a:p>
            <a:pPr algn="ctr">
              <a:spcBef>
                <a:spcPct val="20000"/>
              </a:spcBef>
            </a:pPr>
            <a:r>
              <a:rPr lang="en-GB"/>
              <a:t>amount of water. </a:t>
            </a:r>
          </a:p>
          <a:p>
            <a:pPr algn="ctr">
              <a:spcBef>
                <a:spcPct val="20000"/>
              </a:spcBef>
            </a:pPr>
            <a:r>
              <a:rPr lang="en-GB"/>
              <a:t> That water keeps </a:t>
            </a:r>
          </a:p>
          <a:p>
            <a:pPr algn="ctr">
              <a:spcBef>
                <a:spcPct val="20000"/>
              </a:spcBef>
            </a:pPr>
            <a:r>
              <a:rPr lang="en-GB"/>
              <a:t>going around </a:t>
            </a:r>
          </a:p>
          <a:p>
            <a:pPr algn="ctr">
              <a:spcBef>
                <a:spcPct val="20000"/>
              </a:spcBef>
            </a:pPr>
            <a:r>
              <a:rPr lang="en-GB"/>
              <a:t>and around in </a:t>
            </a:r>
          </a:p>
          <a:p>
            <a:pPr algn="ctr">
              <a:spcBef>
                <a:spcPct val="20000"/>
              </a:spcBef>
            </a:pPr>
            <a:r>
              <a:rPr lang="en-GB"/>
              <a:t>what we call the </a:t>
            </a:r>
          </a:p>
          <a:p>
            <a:pPr algn="ctr">
              <a:spcBef>
                <a:spcPct val="20000"/>
              </a:spcBef>
            </a:pPr>
            <a:r>
              <a:rPr lang="en-GB"/>
              <a:t>"Water Cycle".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solidFill>
                  <a:srgbClr val="FF6600"/>
                </a:solidFill>
              </a:rPr>
              <a:t>EVAPORATION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GB" sz="2800"/>
              <a:t>		When the         heats up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800"/>
              <a:t>    in rivers or lakes or the ocean and turns it into               .</a:t>
            </a:r>
            <a:endParaRPr lang="es-ES" sz="2800"/>
          </a:p>
        </p:txBody>
      </p:sp>
      <p:pic>
        <p:nvPicPr>
          <p:cNvPr id="8198" name="Picture 6" descr="ste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14600"/>
            <a:ext cx="4114800" cy="2776538"/>
          </a:xfrm>
          <a:noFill/>
          <a:ln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24200" y="1752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sun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water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24000" y="4419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steam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1242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3622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524000" y="4876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uiExpand="1" build="p"/>
      <p:bldP spid="8199" grpId="0"/>
      <p:bldP spid="8200" grpId="0"/>
      <p:bldP spid="8202" grpId="0"/>
      <p:bldP spid="8203" grpId="0" animBg="1"/>
      <p:bldP spid="8204" grpId="0" animBg="1"/>
      <p:bldP spid="82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solidFill>
                  <a:srgbClr val="FF6600"/>
                </a:solidFill>
              </a:rPr>
              <a:t>CONDENSATION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267200" cy="4525963"/>
          </a:xfrm>
        </p:spPr>
        <p:txBody>
          <a:bodyPr/>
          <a:lstStyle/>
          <a:p>
            <a:pPr>
              <a:lnSpc>
                <a:spcPct val="175000"/>
              </a:lnSpc>
              <a:buFontTx/>
              <a:buNone/>
            </a:pPr>
            <a:r>
              <a:rPr lang="en-GB" sz="2800"/>
              <a:t>		      gets cold and changes back into liquid, forming            . </a:t>
            </a:r>
            <a:endParaRPr lang="es-ES" sz="28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1905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Steam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086600" y="3352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clouds.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6482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0866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4016375" cy="4724400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Grp="1" noChangeArrowheads="1"/>
          </p:cNvSpPr>
          <p:nvPr>
            <p:ph type="clipArt" sz="half" idx="1"/>
          </p:nvPr>
        </p:nvSpPr>
        <p:spPr>
          <a:xfrm>
            <a:off x="533400" y="1524000"/>
            <a:ext cx="4038600" cy="4525963"/>
          </a:xfr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build="p"/>
      <p:bldP spid="14343" grpId="0"/>
      <p:bldP spid="14344" grpId="0"/>
      <p:bldP spid="14345" grpId="0" animBg="1"/>
      <p:bldP spid="143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solidFill>
                  <a:srgbClr val="FF6600"/>
                </a:solidFill>
              </a:rPr>
              <a:t>PRECIPITATION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32038"/>
            <a:ext cx="4038600" cy="4525962"/>
          </a:xfrm>
        </p:spPr>
        <p:txBody>
          <a:bodyPr/>
          <a:lstStyle/>
          <a:p>
            <a:pPr>
              <a:lnSpc>
                <a:spcPct val="175000"/>
              </a:lnSpc>
              <a:buFontTx/>
              <a:buNone/>
            </a:pPr>
            <a:r>
              <a:rPr lang="en-GB" sz="2800"/>
              <a:t>		The              get heavy and           falls back to the              .</a:t>
            </a:r>
            <a:endParaRPr lang="es-ES" sz="2800"/>
          </a:p>
        </p:txBody>
      </p:sp>
      <p:pic>
        <p:nvPicPr>
          <p:cNvPr id="16391" name="Picture 7" descr="20060628031329-lluvi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524000"/>
            <a:ext cx="3743325" cy="4191000"/>
          </a:xfrm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057400" y="2590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clouds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438400" y="3352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water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743200" y="4114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earth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1336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5146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94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build="p"/>
      <p:bldP spid="16392" grpId="0"/>
      <p:bldP spid="16393" grpId="0"/>
      <p:bldP spid="16394" grpId="0"/>
      <p:bldP spid="16395" grpId="0" animBg="1"/>
      <p:bldP spid="16396" grpId="0" animBg="1"/>
      <p:bldP spid="163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solidFill>
                  <a:srgbClr val="FF6600"/>
                </a:solidFill>
              </a:rPr>
              <a:t>COLLECTION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GB" sz="2800"/>
              <a:t>		When           falls back in the               , lakes or               it may end up on land where the           starts.</a:t>
            </a:r>
            <a:endParaRPr lang="es-ES" sz="2800"/>
          </a:p>
        </p:txBody>
      </p:sp>
      <p:pic>
        <p:nvPicPr>
          <p:cNvPr id="18439" name="Picture 7" descr="ocea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0"/>
            <a:ext cx="4037013" cy="4800600"/>
          </a:xfrm>
          <a:noFill/>
          <a:ln/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553200" y="1676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water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oceans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477000" y="2743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rivers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705600" y="3733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cycle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629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0104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5532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7056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 build="p"/>
      <p:bldP spid="18440" grpId="0"/>
      <p:bldP spid="18441" grpId="0"/>
      <p:bldP spid="18442" grpId="0"/>
      <p:bldP spid="18443" grpId="0"/>
      <p:bldP spid="18444" grpId="0" animBg="1"/>
      <p:bldP spid="18446" grpId="0" animBg="1"/>
      <p:bldP spid="18447" grpId="0" animBg="1"/>
      <p:bldP spid="184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800080"/>
                </a:solidFill>
              </a:rPr>
              <a:t>HOW DO YOU USE WATER? </a:t>
            </a:r>
            <a:endParaRPr lang="es-ES" sz="3600" b="1">
              <a:solidFill>
                <a:srgbClr val="80008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4000" b="1" u="sng">
                <a:solidFill>
                  <a:srgbClr val="FF0000"/>
                </a:solidFill>
                <a:latin typeface="Forte" pitchFamily="66" charset="0"/>
              </a:rPr>
              <a:t>Water Don'ts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 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Don't flush gum wrappers or tissues down the toilet. It's not a waste basket!</a:t>
            </a:r>
            <a:r>
              <a:rPr lang="en-GB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Don't let the water run when you brush your teeth or wash dishes.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Don't let the rest of your family waste water.</a:t>
            </a:r>
            <a:r>
              <a:rPr lang="en-GB">
                <a:latin typeface="Comic Sans MS" pitchFamily="66" charset="0"/>
              </a:rPr>
              <a:t> </a:t>
            </a:r>
            <a:endParaRPr lang="es-ES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</p:txBody>
      </p:sp>
      <p:pic>
        <p:nvPicPr>
          <p:cNvPr id="47108" name="Picture 4" descr="forbidden_access_by_brokenhe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de-DE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5791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GB" sz="1400" u="sng">
              <a:solidFill>
                <a:schemeClr val="folHlink"/>
              </a:solidFill>
              <a:latin typeface="Forte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4400" u="sng">
                <a:solidFill>
                  <a:schemeClr val="folHlink"/>
                </a:solidFill>
                <a:latin typeface="Forte" pitchFamily="66" charset="0"/>
              </a:rPr>
              <a:t>Water Do's</a:t>
            </a:r>
            <a:r>
              <a:rPr lang="en-GB" sz="4400" u="sng">
                <a:latin typeface="Forte" pitchFamily="66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1600" u="sng">
              <a:latin typeface="Forte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900" u="sng">
              <a:latin typeface="Forte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Do put a plastic bottle of water in your toilet tank.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Do keep a cold jug of water in the fridge for when you're thirsty. </a:t>
            </a:r>
          </a:p>
          <a:p>
            <a:pPr>
              <a:lnSpc>
                <a:spcPct val="80000"/>
              </a:lnSpc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Do take shorter showers or use less water in the bath tub.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>
                <a:latin typeface="Comic Sans MS" pitchFamily="66" charset="0"/>
              </a:rPr>
              <a:t>Do wash your hands when your parents ask you to! </a:t>
            </a:r>
          </a:p>
          <a:p>
            <a:pPr>
              <a:lnSpc>
                <a:spcPct val="80000"/>
              </a:lnSpc>
            </a:pPr>
            <a:endParaRPr lang="es-ES" sz="2800">
              <a:latin typeface="Comic Sans MS" pitchFamily="66" charset="0"/>
            </a:endParaRPr>
          </a:p>
        </p:txBody>
      </p:sp>
      <p:pic>
        <p:nvPicPr>
          <p:cNvPr id="48132" name="Picture 4" descr="t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13716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205</Words>
  <Application>Microsoft Office PowerPoint</Application>
  <PresentationFormat>Bildschirmpräsentation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Diseño predeterminado</vt:lpstr>
      <vt:lpstr>THE WATER CYCLE</vt:lpstr>
      <vt:lpstr>What do you know about water?</vt:lpstr>
      <vt:lpstr>PROCESS</vt:lpstr>
      <vt:lpstr>EVAPORATION</vt:lpstr>
      <vt:lpstr>CONDENSATION</vt:lpstr>
      <vt:lpstr>PRECIPITATION</vt:lpstr>
      <vt:lpstr>COLLECTION</vt:lpstr>
      <vt:lpstr>HOW DO YOU USE WATER? </vt:lpstr>
      <vt:lpstr>Folie 9</vt:lpstr>
      <vt:lpstr>Sing the water cycle song!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Elke P.</dc:creator>
  <cp:lastModifiedBy>Elke</cp:lastModifiedBy>
  <cp:revision>56</cp:revision>
  <cp:lastPrinted>1601-01-01T00:00:00Z</cp:lastPrinted>
  <dcterms:created xsi:type="dcterms:W3CDTF">1601-01-01T00:00:00Z</dcterms:created>
  <dcterms:modified xsi:type="dcterms:W3CDTF">2012-10-27T19:34:16Z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