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8" r:id="rId4"/>
    <p:sldId id="259" r:id="rId5"/>
    <p:sldId id="263" r:id="rId6"/>
    <p:sldId id="264" r:id="rId7"/>
    <p:sldId id="265" r:id="rId8"/>
    <p:sldId id="286" r:id="rId9"/>
    <p:sldId id="287" r:id="rId10"/>
    <p:sldId id="290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99FF"/>
    <a:srgbClr val="3399FF"/>
    <a:srgbClr val="FF00FF"/>
    <a:srgbClr val="6666FF"/>
    <a:srgbClr val="339933"/>
    <a:srgbClr val="0000FF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8F8F1-965D-47F7-90AD-12F43848E5B8}" type="slidenum">
              <a:rPr lang="es-ES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E91D7-A74B-467C-B658-B3CAA2A46974}" type="slidenum">
              <a:rPr lang="es-ES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09B61-B9D1-4DF2-91B1-BEBAD2FC38E5}" type="slidenum">
              <a:rPr lang="es-ES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el, ClipAr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ClipArt-Platzhalt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ECAC315-D1BC-4660-9F23-7B503276B786}" type="slidenum">
              <a:rPr lang="es-ES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ClipArt-Platzhalt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FA0B7CD-6605-4F0D-991F-83A3BB28E022}" type="slidenum">
              <a:rPr lang="es-ES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el, Inhal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30BD9B0-0237-4BE9-9797-79107A545876}" type="slidenum">
              <a:rPr lang="es-ES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35008-F018-4440-A31C-1DF303EB0FAE}" type="slidenum">
              <a:rPr lang="es-ES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C8552-B23A-4B80-AF15-27FA9A03766A}" type="slidenum">
              <a:rPr lang="es-ES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9DCCD-F73A-469D-A7E2-4F74080816C5}" type="slidenum">
              <a:rPr lang="es-ES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7AB66-C3D2-46CD-A245-96A4EF6D1EB7}" type="slidenum">
              <a:rPr lang="es-ES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56B38-CE12-4CCA-A69B-8223DD994484}" type="slidenum">
              <a:rPr lang="es-ES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D06C1-B23A-4758-844C-BF1163D73B05}" type="slidenum">
              <a:rPr lang="es-ES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D688BC-BFAB-4595-976E-50B8C8D62AC1}" type="slidenum">
              <a:rPr lang="es-ES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3DEA5-1890-430C-8154-E43DBEE1313E}" type="slidenum">
              <a:rPr lang="es-ES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33F2967-2F8F-4584-955D-A97C185FF632}" type="slidenum">
              <a:rPr lang="es-ES"/>
              <a:pPr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533400"/>
            <a:ext cx="3540125" cy="6096000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7772400" cy="1470025"/>
          </a:xfrm>
        </p:spPr>
        <p:txBody>
          <a:bodyPr/>
          <a:lstStyle/>
          <a:p>
            <a:r>
              <a:rPr lang="es-ES" sz="6200" b="1">
                <a:solidFill>
                  <a:srgbClr val="FFFF00"/>
                </a:solidFill>
              </a:rPr>
              <a:t>THE WATER 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GB" b="1">
                <a:solidFill>
                  <a:srgbClr val="FF00FF"/>
                </a:solidFill>
                <a:latin typeface="Californian FB" pitchFamily="18" charset="0"/>
              </a:rPr>
              <a:t>Sing the water cycle song!</a:t>
            </a:r>
            <a:endParaRPr lang="es-ES">
              <a:solidFill>
                <a:srgbClr val="FF00FF"/>
              </a:solidFill>
              <a:latin typeface="Californian FB" pitchFamily="18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b="1" u="sng">
                <a:solidFill>
                  <a:srgbClr val="3399FF"/>
                </a:solidFill>
              </a:rPr>
              <a:t>WATER CYCLE SONG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GB" sz="1400"/>
              <a:t>Sang to the tune She’ll be coming around the mountain.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n-GB" sz="140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/>
              <a:t>	Water travels in a cycle, yes it does,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/>
              <a:t>	(use pointer finder to make a big circle)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/>
              <a:t>	Water travels in a cycle, yes it does,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/>
              <a:t>	(repeat finger cycle)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/>
              <a:t>	It goes up as </a:t>
            </a:r>
            <a:r>
              <a:rPr lang="en-GB" sz="2000" b="1" i="1"/>
              <a:t>evaporation</a:t>
            </a:r>
            <a:endParaRPr lang="en-GB" sz="200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/>
              <a:t>	(move hands up to the sky)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/>
              <a:t>	Forms clouds as </a:t>
            </a:r>
            <a:r>
              <a:rPr lang="en-GB" sz="2000" b="1" i="1"/>
              <a:t>condensation</a:t>
            </a:r>
            <a:endParaRPr lang="en-GB" sz="200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/>
              <a:t>	(make a cloud overhead with arms)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/>
              <a:t>	Then comes down as </a:t>
            </a:r>
            <a:r>
              <a:rPr lang="en-GB" sz="2000" b="1" i="1"/>
              <a:t>precipitation</a:t>
            </a:r>
            <a:r>
              <a:rPr lang="en-GB" sz="2000"/>
              <a:t>, yes it does!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/>
              <a:t>	(sprinkle with fingers while bringing arms down in front of you)</a:t>
            </a:r>
            <a:endParaRPr lang="es-ES" sz="2000"/>
          </a:p>
        </p:txBody>
      </p:sp>
      <p:pic>
        <p:nvPicPr>
          <p:cNvPr id="53252" name="Picture 4" descr="notas_musical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895600"/>
            <a:ext cx="3486150" cy="2408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2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32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32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32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32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32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32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32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2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rgbClr val="0033CC"/>
                </a:solidFill>
                <a:latin typeface="Baskerville Old Face" pitchFamily="18" charset="0"/>
              </a:rPr>
              <a:t>What do you know about water?</a:t>
            </a:r>
          </a:p>
        </p:txBody>
      </p:sp>
      <p:pic>
        <p:nvPicPr>
          <p:cNvPr id="37891" name="Picture 3" descr="16193c1118c3097bffaf6237cccd8ef0ravine_vicfalls_400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143000"/>
            <a:ext cx="3810000" cy="5715000"/>
          </a:xfrm>
        </p:spPr>
      </p:pic>
      <p:sp>
        <p:nvSpPr>
          <p:cNvPr id="378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600200"/>
            <a:ext cx="4267200" cy="49530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s-ES" sz="2400" b="1"/>
              <a:t>Why is The Earth called “The blue planet”?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What happens when water is at 100ºC?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When does it rain/ snow?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Where does the water of the rivers go?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What can you do with water?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Do you waste water?</a:t>
            </a:r>
          </a:p>
          <a:p>
            <a:pPr>
              <a:spcBef>
                <a:spcPct val="50000"/>
              </a:spcBef>
              <a:buFontTx/>
              <a:buNone/>
            </a:pPr>
            <a:endParaRPr lang="es-ES" sz="2400" b="1"/>
          </a:p>
          <a:p>
            <a:pPr>
              <a:spcBef>
                <a:spcPct val="50000"/>
              </a:spcBef>
            </a:pPr>
            <a:endParaRPr lang="es-ES" sz="2400" b="1"/>
          </a:p>
          <a:p>
            <a:endParaRPr lang="es-ES" sz="240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s-ES" b="1" u="sng">
                <a:solidFill>
                  <a:srgbClr val="FF6600"/>
                </a:solidFill>
              </a:rPr>
              <a:t>PROCESS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es-ES"/>
          </a:p>
          <a:p>
            <a:endParaRPr lang="es-ES"/>
          </a:p>
        </p:txBody>
      </p:sp>
      <p:pic>
        <p:nvPicPr>
          <p:cNvPr id="7172" name="Picture 4" descr="swatercycl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068388"/>
            <a:ext cx="7696200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981200" y="3048000"/>
            <a:ext cx="5462588" cy="23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GB"/>
              <a:t>The earth has a limited </a:t>
            </a:r>
          </a:p>
          <a:p>
            <a:pPr algn="ctr">
              <a:spcBef>
                <a:spcPct val="20000"/>
              </a:spcBef>
            </a:pPr>
            <a:r>
              <a:rPr lang="en-GB"/>
              <a:t>amount of water. </a:t>
            </a:r>
          </a:p>
          <a:p>
            <a:pPr algn="ctr">
              <a:spcBef>
                <a:spcPct val="20000"/>
              </a:spcBef>
            </a:pPr>
            <a:r>
              <a:rPr lang="en-GB"/>
              <a:t> That water keeps </a:t>
            </a:r>
          </a:p>
          <a:p>
            <a:pPr algn="ctr">
              <a:spcBef>
                <a:spcPct val="20000"/>
              </a:spcBef>
            </a:pPr>
            <a:r>
              <a:rPr lang="en-GB"/>
              <a:t>going around </a:t>
            </a:r>
          </a:p>
          <a:p>
            <a:pPr algn="ctr">
              <a:spcBef>
                <a:spcPct val="20000"/>
              </a:spcBef>
            </a:pPr>
            <a:r>
              <a:rPr lang="en-GB"/>
              <a:t>and around in </a:t>
            </a:r>
          </a:p>
          <a:p>
            <a:pPr algn="ctr">
              <a:spcBef>
                <a:spcPct val="20000"/>
              </a:spcBef>
            </a:pPr>
            <a:r>
              <a:rPr lang="en-GB"/>
              <a:t>what we call the </a:t>
            </a:r>
          </a:p>
          <a:p>
            <a:pPr algn="ctr">
              <a:spcBef>
                <a:spcPct val="20000"/>
              </a:spcBef>
            </a:pPr>
            <a:r>
              <a:rPr lang="en-GB"/>
              <a:t>"Water Cycle". 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>
                <a:solidFill>
                  <a:srgbClr val="FF6600"/>
                </a:solidFill>
              </a:rPr>
              <a:t>EVAPORATION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267200" cy="4525963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GB" sz="2800"/>
              <a:t>		When the         heats up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GB" sz="2800"/>
              <a:t>    in rivers or lakes or the ocean and turns it into               .</a:t>
            </a:r>
            <a:endParaRPr lang="es-ES" sz="2800"/>
          </a:p>
        </p:txBody>
      </p:sp>
      <p:pic>
        <p:nvPicPr>
          <p:cNvPr id="8198" name="Picture 6" descr="steam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00600" y="2514600"/>
            <a:ext cx="4114800" cy="2776538"/>
          </a:xfrm>
          <a:noFill/>
          <a:ln/>
        </p:spPr>
      </p:pic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124200" y="17526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>
                <a:solidFill>
                  <a:srgbClr val="0000FF"/>
                </a:solidFill>
              </a:rPr>
              <a:t>sun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362200" y="24384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>
                <a:solidFill>
                  <a:srgbClr val="0000FF"/>
                </a:solidFill>
              </a:rPr>
              <a:t>water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524000" y="44196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>
                <a:solidFill>
                  <a:srgbClr val="0000FF"/>
                </a:solidFill>
              </a:rPr>
              <a:t>steam</a:t>
            </a: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3124200" y="2209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2362200" y="2895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1524000" y="4876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6" grpId="0" uiExpand="1" build="p"/>
      <p:bldP spid="8199" grpId="0"/>
      <p:bldP spid="8200" grpId="0"/>
      <p:bldP spid="8202" grpId="0"/>
      <p:bldP spid="8203" grpId="0" animBg="1"/>
      <p:bldP spid="8204" grpId="0" animBg="1"/>
      <p:bldP spid="820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>
                <a:solidFill>
                  <a:srgbClr val="FF6600"/>
                </a:solidFill>
              </a:rPr>
              <a:t>CONDENSATION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1600200"/>
            <a:ext cx="4267200" cy="4525963"/>
          </a:xfrm>
        </p:spPr>
        <p:txBody>
          <a:bodyPr/>
          <a:lstStyle/>
          <a:p>
            <a:pPr>
              <a:lnSpc>
                <a:spcPct val="175000"/>
              </a:lnSpc>
              <a:buFontTx/>
              <a:buNone/>
            </a:pPr>
            <a:r>
              <a:rPr lang="en-GB" sz="2800"/>
              <a:t>		      gets cold and changes back into liquid, forming            . </a:t>
            </a:r>
            <a:endParaRPr lang="es-ES" sz="2800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648200" y="19050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>
                <a:solidFill>
                  <a:srgbClr val="0000FF"/>
                </a:solidFill>
              </a:rPr>
              <a:t>Steam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7086600" y="33528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>
                <a:solidFill>
                  <a:srgbClr val="0000FF"/>
                </a:solidFill>
              </a:rPr>
              <a:t>clouds.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4648200" y="2362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7086600" y="3810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  <p:pic>
        <p:nvPicPr>
          <p:cNvPr id="14348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0"/>
            <a:ext cx="4016375" cy="4724400"/>
          </a:xfrm>
          <a:prstGeom prst="rect">
            <a:avLst/>
          </a:prstGeom>
          <a:noFill/>
        </p:spPr>
      </p:pic>
      <p:sp>
        <p:nvSpPr>
          <p:cNvPr id="14349" name="Rectangle 13"/>
          <p:cNvSpPr>
            <a:spLocks noGrp="1" noChangeArrowheads="1"/>
          </p:cNvSpPr>
          <p:nvPr>
            <p:ph type="clipArt" sz="half" idx="1"/>
          </p:nvPr>
        </p:nvSpPr>
        <p:spPr>
          <a:xfrm>
            <a:off x="533400" y="1524000"/>
            <a:ext cx="4038600" cy="4525963"/>
          </a:xfrm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1" grpId="0" build="p"/>
      <p:bldP spid="14343" grpId="0"/>
      <p:bldP spid="14344" grpId="0"/>
      <p:bldP spid="14345" grpId="0" animBg="1"/>
      <p:bldP spid="143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>
                <a:solidFill>
                  <a:srgbClr val="FF6600"/>
                </a:solidFill>
              </a:rPr>
              <a:t>PRECIPITATION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332038"/>
            <a:ext cx="4038600" cy="4525962"/>
          </a:xfrm>
        </p:spPr>
        <p:txBody>
          <a:bodyPr/>
          <a:lstStyle/>
          <a:p>
            <a:pPr>
              <a:lnSpc>
                <a:spcPct val="175000"/>
              </a:lnSpc>
              <a:buFontTx/>
              <a:buNone/>
            </a:pPr>
            <a:r>
              <a:rPr lang="en-GB" sz="2800"/>
              <a:t>		The              get heavy and           falls back to the              .</a:t>
            </a:r>
            <a:endParaRPr lang="es-ES" sz="2800"/>
          </a:p>
        </p:txBody>
      </p:sp>
      <p:pic>
        <p:nvPicPr>
          <p:cNvPr id="16391" name="Picture 7" descr="20060628031329-lluvia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00600" y="1524000"/>
            <a:ext cx="3743325" cy="4191000"/>
          </a:xfrm>
        </p:spPr>
      </p:pic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057400" y="25908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>
                <a:solidFill>
                  <a:srgbClr val="0000FF"/>
                </a:solidFill>
              </a:rPr>
              <a:t>clouds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2438400" y="33528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>
                <a:solidFill>
                  <a:srgbClr val="0000FF"/>
                </a:solidFill>
              </a:rPr>
              <a:t>water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2743200" y="41148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>
                <a:solidFill>
                  <a:srgbClr val="0000FF"/>
                </a:solidFill>
              </a:rPr>
              <a:t>earth</a:t>
            </a: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2133600" y="3048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514600" y="3810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819400" y="4572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8" grpId="0" build="p"/>
      <p:bldP spid="16392" grpId="0"/>
      <p:bldP spid="16393" grpId="0"/>
      <p:bldP spid="16394" grpId="0"/>
      <p:bldP spid="16395" grpId="0" animBg="1"/>
      <p:bldP spid="16396" grpId="0" animBg="1"/>
      <p:bldP spid="1639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>
                <a:solidFill>
                  <a:srgbClr val="FF6600"/>
                </a:solidFill>
              </a:rPr>
              <a:t>COLLECTION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GB" sz="2800"/>
              <a:t>		When           falls back in the               , lakes or               it may end up on land where the           starts.</a:t>
            </a:r>
            <a:endParaRPr lang="es-ES" sz="2800"/>
          </a:p>
        </p:txBody>
      </p:sp>
      <p:pic>
        <p:nvPicPr>
          <p:cNvPr id="18439" name="Picture 7" descr="ocean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371600"/>
            <a:ext cx="4037013" cy="4800600"/>
          </a:xfrm>
          <a:noFill/>
          <a:ln/>
        </p:spPr>
      </p:pic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6553200" y="16764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>
                <a:solidFill>
                  <a:srgbClr val="0000FF"/>
                </a:solidFill>
              </a:rPr>
              <a:t>water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6934200" y="22098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>
                <a:solidFill>
                  <a:srgbClr val="0000FF"/>
                </a:solidFill>
              </a:rPr>
              <a:t>oceans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477000" y="27432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>
                <a:solidFill>
                  <a:srgbClr val="0000FF"/>
                </a:solidFill>
              </a:rPr>
              <a:t>rivers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6705600" y="37338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>
                <a:solidFill>
                  <a:srgbClr val="0000FF"/>
                </a:solidFill>
              </a:rPr>
              <a:t>cycle</a:t>
            </a: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66294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7010400" y="2667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6553200" y="3200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6705600" y="4191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8" grpId="0" build="p"/>
      <p:bldP spid="18440" grpId="0"/>
      <p:bldP spid="18441" grpId="0"/>
      <p:bldP spid="18442" grpId="0"/>
      <p:bldP spid="18443" grpId="0"/>
      <p:bldP spid="18444" grpId="0" animBg="1"/>
      <p:bldP spid="18446" grpId="0" animBg="1"/>
      <p:bldP spid="18447" grpId="0" animBg="1"/>
      <p:bldP spid="184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>
                <a:solidFill>
                  <a:srgbClr val="800080"/>
                </a:solidFill>
              </a:rPr>
              <a:t>HOW DO YOU USE WATER? </a:t>
            </a:r>
            <a:endParaRPr lang="es-ES" sz="3600" b="1">
              <a:solidFill>
                <a:srgbClr val="800080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GB" sz="4000" b="1" u="sng">
                <a:solidFill>
                  <a:srgbClr val="FF0000"/>
                </a:solidFill>
                <a:latin typeface="Forte" pitchFamily="66" charset="0"/>
              </a:rPr>
              <a:t>Water Don'ts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GB"/>
              <a:t> 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Don't flush gum wrappers or tissues down the toilet. It's not a waste basket!</a:t>
            </a:r>
            <a:r>
              <a:rPr lang="en-GB" sz="280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800"/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Don't let the water run when you brush your teeth or wash dishes. 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80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Don't let the rest of your family waste water.</a:t>
            </a:r>
            <a:r>
              <a:rPr lang="en-GB">
                <a:latin typeface="Comic Sans MS" pitchFamily="66" charset="0"/>
              </a:rPr>
              <a:t> </a:t>
            </a:r>
            <a:endParaRPr lang="es-ES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n-GB" sz="280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sz="2000"/>
          </a:p>
          <a:p>
            <a:pPr>
              <a:lnSpc>
                <a:spcPct val="90000"/>
              </a:lnSpc>
              <a:buFontTx/>
              <a:buNone/>
            </a:pPr>
            <a:endParaRPr lang="es-ES" sz="2800"/>
          </a:p>
        </p:txBody>
      </p:sp>
      <p:pic>
        <p:nvPicPr>
          <p:cNvPr id="47108" name="Picture 4" descr="forbidden_access_by_brokenhear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192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endParaRPr lang="de-DE" sz="400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229600" cy="57912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en-GB" sz="1400" u="sng">
              <a:solidFill>
                <a:schemeClr val="folHlink"/>
              </a:solidFill>
              <a:latin typeface="Forte" pitchFamily="66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n-GB" sz="4400" u="sng">
                <a:solidFill>
                  <a:schemeClr val="folHlink"/>
                </a:solidFill>
                <a:latin typeface="Forte" pitchFamily="66" charset="0"/>
              </a:rPr>
              <a:t>Water Do's</a:t>
            </a:r>
            <a:r>
              <a:rPr lang="en-GB" sz="4400" u="sng">
                <a:latin typeface="Forte" pitchFamily="66" charset="0"/>
              </a:rPr>
              <a:t> 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n-GB" sz="1600" u="sng">
              <a:latin typeface="Forte" pitchFamily="66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GB" sz="900" u="sng">
              <a:latin typeface="Forte" pitchFamily="66" charset="0"/>
            </a:endParaRPr>
          </a:p>
          <a:p>
            <a:pPr>
              <a:lnSpc>
                <a:spcPct val="80000"/>
              </a:lnSpc>
            </a:pPr>
            <a:r>
              <a:rPr lang="en-GB" sz="2800">
                <a:latin typeface="Comic Sans MS" pitchFamily="66" charset="0"/>
              </a:rPr>
              <a:t>Do put a plastic bottle of water in your toilet tank.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80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n-GB" sz="2800">
                <a:latin typeface="Comic Sans MS" pitchFamily="66" charset="0"/>
              </a:rPr>
              <a:t>Do keep a cold jug of water in the fridge for when you're thirsty. </a:t>
            </a:r>
          </a:p>
          <a:p>
            <a:pPr>
              <a:lnSpc>
                <a:spcPct val="80000"/>
              </a:lnSpc>
            </a:pPr>
            <a:endParaRPr lang="en-GB" sz="280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n-GB" sz="2800">
                <a:latin typeface="Comic Sans MS" pitchFamily="66" charset="0"/>
              </a:rPr>
              <a:t>Do take shorter showers or use less water in the bath tub. 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80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n-GB" sz="2800">
                <a:latin typeface="Comic Sans MS" pitchFamily="66" charset="0"/>
              </a:rPr>
              <a:t>Do wash your hands when your parents ask you to! </a:t>
            </a:r>
          </a:p>
          <a:p>
            <a:pPr>
              <a:lnSpc>
                <a:spcPct val="80000"/>
              </a:lnSpc>
            </a:pPr>
            <a:endParaRPr lang="es-ES" sz="2800">
              <a:latin typeface="Comic Sans MS" pitchFamily="66" charset="0"/>
            </a:endParaRPr>
          </a:p>
        </p:txBody>
      </p:sp>
      <p:pic>
        <p:nvPicPr>
          <p:cNvPr id="48132" name="Picture 4" descr="ti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381000"/>
            <a:ext cx="1371600" cy="1216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0</TotalTime>
  <Words>205</Words>
  <Application>Microsoft Office PowerPoint</Application>
  <PresentationFormat>Bildschirmpräsentation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Diseño predeterminado</vt:lpstr>
      <vt:lpstr>THE WATER CYCLE</vt:lpstr>
      <vt:lpstr>What do you know about water?</vt:lpstr>
      <vt:lpstr>PROCESS</vt:lpstr>
      <vt:lpstr>EVAPORATION</vt:lpstr>
      <vt:lpstr>CONDENSATION</vt:lpstr>
      <vt:lpstr>PRECIPITATION</vt:lpstr>
      <vt:lpstr>COLLECTION</vt:lpstr>
      <vt:lpstr>HOW DO YOU USE WATER? </vt:lpstr>
      <vt:lpstr>Folie 9</vt:lpstr>
      <vt:lpstr>Sing the water cycle song!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Elke P.</dc:creator>
  <cp:lastModifiedBy>Elke</cp:lastModifiedBy>
  <cp:revision>56</cp:revision>
  <cp:lastPrinted>1601-01-01T00:00:00Z</cp:lastPrinted>
  <dcterms:created xsi:type="dcterms:W3CDTF">1601-01-01T00:00:00Z</dcterms:created>
  <dcterms:modified xsi:type="dcterms:W3CDTF">2012-10-27T19:34:16Z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